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4"/>
  </p:notesMasterIdLst>
  <p:sldIdLst>
    <p:sldId id="256" r:id="rId2"/>
    <p:sldId id="298" r:id="rId3"/>
    <p:sldId id="299" r:id="rId4"/>
    <p:sldId id="294" r:id="rId5"/>
    <p:sldId id="257" r:id="rId6"/>
    <p:sldId id="300" r:id="rId7"/>
    <p:sldId id="293" r:id="rId8"/>
    <p:sldId id="295" r:id="rId9"/>
    <p:sldId id="296" r:id="rId10"/>
    <p:sldId id="272" r:id="rId11"/>
    <p:sldId id="303" r:id="rId12"/>
    <p:sldId id="271" r:id="rId13"/>
    <p:sldId id="273" r:id="rId14"/>
    <p:sldId id="274" r:id="rId15"/>
    <p:sldId id="276" r:id="rId16"/>
    <p:sldId id="277" r:id="rId17"/>
    <p:sldId id="278" r:id="rId18"/>
    <p:sldId id="279" r:id="rId19"/>
    <p:sldId id="290" r:id="rId20"/>
    <p:sldId id="301" r:id="rId21"/>
    <p:sldId id="280" r:id="rId22"/>
    <p:sldId id="302" r:id="rId23"/>
    <p:sldId id="258" r:id="rId24"/>
    <p:sldId id="266" r:id="rId25"/>
    <p:sldId id="281" r:id="rId26"/>
    <p:sldId id="259" r:id="rId27"/>
    <p:sldId id="282" r:id="rId28"/>
    <p:sldId id="283" r:id="rId29"/>
    <p:sldId id="270" r:id="rId30"/>
    <p:sldId id="291" r:id="rId31"/>
    <p:sldId id="286" r:id="rId32"/>
    <p:sldId id="267" r:id="rId33"/>
    <p:sldId id="285" r:id="rId34"/>
    <p:sldId id="306" r:id="rId35"/>
    <p:sldId id="288" r:id="rId36"/>
    <p:sldId id="308" r:id="rId37"/>
    <p:sldId id="307" r:id="rId38"/>
    <p:sldId id="289" r:id="rId39"/>
    <p:sldId id="304" r:id="rId40"/>
    <p:sldId id="305" r:id="rId41"/>
    <p:sldId id="260" r:id="rId42"/>
    <p:sldId id="28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2"/>
  </p:normalViewPr>
  <p:slideViewPr>
    <p:cSldViewPr snapToGrid="0" snapToObjects="1">
      <p:cViewPr>
        <p:scale>
          <a:sx n="100" d="100"/>
          <a:sy n="100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29819-C4C2-9C4C-B28E-96862DAC4449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720DA-76C4-3E4D-8136-DAF36B0D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07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720DA-76C4-3E4D-8136-DAF36B0D3C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9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88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K900/EternaBrain/blob/master/rna-prediction/baseCNN.py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354757"/>
          </a:xfrm>
        </p:spPr>
        <p:txBody>
          <a:bodyPr>
            <a:normAutofit/>
          </a:bodyPr>
          <a:lstStyle/>
          <a:p>
            <a:r>
              <a:rPr lang="en-US" dirty="0" smtClean="0"/>
              <a:t>Rohan Koodli</a:t>
            </a:r>
          </a:p>
          <a:p>
            <a:r>
              <a:rPr lang="en-US" dirty="0" err="1" smtClean="0"/>
              <a:t>Eterna</a:t>
            </a:r>
            <a:r>
              <a:rPr lang="en-US" dirty="0" smtClean="0"/>
              <a:t> Developers</a:t>
            </a:r>
          </a:p>
          <a:p>
            <a:r>
              <a:rPr lang="en-US" dirty="0" smtClean="0"/>
              <a:t>8/11/2017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97329" y="2693091"/>
            <a:ext cx="4796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solidFill>
                  <a:schemeClr val="bg1"/>
                </a:solidFill>
              </a:rPr>
              <a:t>EternaBrain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My Work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87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Training Data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804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train on simply the final base sequence of solved puzzles</a:t>
            </a:r>
          </a:p>
          <a:p>
            <a:r>
              <a:rPr lang="en-US" dirty="0" smtClean="0"/>
              <a:t>Train on how the players got to the final base sequence (their moves)</a:t>
            </a:r>
          </a:p>
          <a:p>
            <a:r>
              <a:rPr lang="en-US" dirty="0" smtClean="0"/>
              <a:t>Give neural </a:t>
            </a:r>
            <a:r>
              <a:rPr lang="en-US" dirty="0"/>
              <a:t>n</a:t>
            </a:r>
            <a:r>
              <a:rPr lang="en-US" dirty="0" smtClean="0"/>
              <a:t>etwork same information players are given via the </a:t>
            </a:r>
            <a:r>
              <a:rPr lang="en-US" dirty="0" err="1" smtClean="0"/>
              <a:t>Eterna</a:t>
            </a:r>
            <a:r>
              <a:rPr lang="en-US" dirty="0" smtClean="0"/>
              <a:t>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62" y="125260"/>
            <a:ext cx="4736230" cy="5046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208" y="0"/>
            <a:ext cx="5470742" cy="50919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7551" y="5427707"/>
            <a:ext cx="179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Base sequence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72184" y="5443753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structure + </a:t>
            </a:r>
            <a:r>
              <a:rPr lang="en-US" dirty="0" err="1" smtClean="0"/>
              <a:t>pairmap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46677" y="5738346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structure + </a:t>
            </a:r>
            <a:r>
              <a:rPr lang="en-US" dirty="0" err="1" smtClean="0"/>
              <a:t>pairmap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04128" y="4414474"/>
            <a:ext cx="83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Locks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endCxn id="4" idx="0"/>
          </p:cNvCxnSpPr>
          <p:nvPr/>
        </p:nvCxnSpPr>
        <p:spPr>
          <a:xfrm flipH="1">
            <a:off x="2123162" y="3181611"/>
            <a:ext cx="895611" cy="2246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768563" y="125259"/>
            <a:ext cx="3282525" cy="4759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995112" y="4446740"/>
            <a:ext cx="2130469" cy="852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4050257" y="5272995"/>
            <a:ext cx="135872" cy="465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815208" y="1293661"/>
            <a:ext cx="1431099" cy="522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7" idx="0"/>
          </p:cNvCxnSpPr>
          <p:nvPr/>
        </p:nvCxnSpPr>
        <p:spPr>
          <a:xfrm flipH="1">
            <a:off x="7423750" y="2910245"/>
            <a:ext cx="741047" cy="1504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048349" y="277660"/>
            <a:ext cx="2718843" cy="432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endCxn id="5" idx="0"/>
          </p:cNvCxnSpPr>
          <p:nvPr/>
        </p:nvCxnSpPr>
        <p:spPr>
          <a:xfrm>
            <a:off x="9457756" y="4811162"/>
            <a:ext cx="653880" cy="632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43372" y="1453019"/>
            <a:ext cx="1481213" cy="1842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526615" y="1805809"/>
            <a:ext cx="4142" cy="842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02562" y="2740603"/>
            <a:ext cx="90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Current energy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56222" y="1032354"/>
            <a:ext cx="1431099" cy="522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371771" y="1554967"/>
            <a:ext cx="244087" cy="883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85756" y="2455133"/>
            <a:ext cx="90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Target energy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5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features look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[1,2,2,3,1,1,1,4,1,1,4] </a:t>
            </a:r>
            <a:r>
              <a:rPr lang="mr-IN" dirty="0" smtClean="0"/>
              <a:t>–</a:t>
            </a:r>
            <a:r>
              <a:rPr lang="en-US" dirty="0" smtClean="0"/>
              <a:t> nucleotide sequence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[1,2,2,2,1,1,1,3,3,3,1] </a:t>
            </a:r>
            <a:r>
              <a:rPr lang="mr-IN" dirty="0" smtClean="0"/>
              <a:t>–</a:t>
            </a:r>
            <a:r>
              <a:rPr lang="en-US" dirty="0" smtClean="0"/>
              <a:t> current structure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[2,2,2,2,1,1,1,3,3,3,3] </a:t>
            </a:r>
            <a:r>
              <a:rPr lang="mr-IN" dirty="0" smtClean="0"/>
              <a:t>–</a:t>
            </a:r>
            <a:r>
              <a:rPr lang="en-US" dirty="0" smtClean="0"/>
              <a:t> target structure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[1.4,0,0,0,0,0,0,0,0,0,0] </a:t>
            </a:r>
            <a:r>
              <a:rPr lang="mr-IN" dirty="0" smtClean="0"/>
              <a:t>–</a:t>
            </a:r>
            <a:r>
              <a:rPr lang="en-US" dirty="0" smtClean="0"/>
              <a:t> current energy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[2.2,0,0,0,0,0,0,0,0,0,0] </a:t>
            </a:r>
            <a:r>
              <a:rPr lang="mr-IN" dirty="0" smtClean="0"/>
              <a:t>–</a:t>
            </a:r>
            <a:r>
              <a:rPr lang="en-US" dirty="0" smtClean="0"/>
              <a:t> target energy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[-1,9,8,7,-1,-1,-1,3,2,1,-1] </a:t>
            </a:r>
            <a:r>
              <a:rPr lang="mr-IN" dirty="0" smtClean="0"/>
              <a:t>–</a:t>
            </a:r>
            <a:r>
              <a:rPr lang="en-US" dirty="0" smtClean="0"/>
              <a:t> current </a:t>
            </a:r>
            <a:r>
              <a:rPr lang="en-US" dirty="0" err="1" smtClean="0"/>
              <a:t>pairmap</a:t>
            </a:r>
            <a:endParaRPr lang="en-US" dirty="0" smtClean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[10,9,8,7,-1,-1,-1,3,2,1,0] </a:t>
            </a:r>
            <a:r>
              <a:rPr lang="mr-IN" dirty="0" smtClean="0"/>
              <a:t>–</a:t>
            </a:r>
            <a:r>
              <a:rPr lang="en-US" dirty="0" smtClean="0"/>
              <a:t> target </a:t>
            </a:r>
            <a:r>
              <a:rPr lang="en-US" dirty="0" err="1" smtClean="0"/>
              <a:t>pairmap</a:t>
            </a:r>
            <a:endParaRPr lang="en-US" dirty="0" smtClean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[1,1,1,1,2,2,2,1,1,1,1] </a:t>
            </a:r>
            <a:r>
              <a:rPr lang="mr-IN" dirty="0" smtClean="0"/>
              <a:t>–</a:t>
            </a:r>
            <a:r>
              <a:rPr lang="en-US" dirty="0" smtClean="0"/>
              <a:t> locks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base predictor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989540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[1,2,2,3,1,1,1,4,1,1,4] </a:t>
            </a:r>
            <a:r>
              <a:rPr lang="mr-IN" dirty="0"/>
              <a:t>–</a:t>
            </a:r>
            <a:r>
              <a:rPr lang="en-US" dirty="0"/>
              <a:t> nucleotide sequence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[1,2,2,2,1,1,1,3,3,3,1] </a:t>
            </a:r>
            <a:r>
              <a:rPr lang="mr-IN" dirty="0"/>
              <a:t>–</a:t>
            </a:r>
            <a:r>
              <a:rPr lang="en-US" dirty="0"/>
              <a:t> current structure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[2,2,2,2,1,1,1,3,3,3,3] </a:t>
            </a:r>
            <a:r>
              <a:rPr lang="mr-IN" dirty="0"/>
              <a:t>–</a:t>
            </a:r>
            <a:r>
              <a:rPr lang="en-US" dirty="0"/>
              <a:t> target structure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[1.4,0,0,0,0,0,0,0,0,0,0] </a:t>
            </a:r>
            <a:r>
              <a:rPr lang="mr-IN" dirty="0"/>
              <a:t>–</a:t>
            </a:r>
            <a:r>
              <a:rPr lang="en-US" dirty="0"/>
              <a:t> current energy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[2.2,0,0,0,0,0,0,0,0,0,0] </a:t>
            </a:r>
            <a:r>
              <a:rPr lang="mr-IN" dirty="0"/>
              <a:t>–</a:t>
            </a:r>
            <a:r>
              <a:rPr lang="en-US" dirty="0"/>
              <a:t> target energy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[-1,9,8,7,-1,-1,-1,3,2,1,-1] </a:t>
            </a:r>
            <a:r>
              <a:rPr lang="mr-IN" dirty="0"/>
              <a:t>–</a:t>
            </a:r>
            <a:r>
              <a:rPr lang="en-US" dirty="0"/>
              <a:t> current </a:t>
            </a:r>
            <a:r>
              <a:rPr lang="en-US" dirty="0" err="1"/>
              <a:t>pairmap</a:t>
            </a:r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[10,9,8,7,-1,-1,-1,3,2,1,0] </a:t>
            </a:r>
            <a:r>
              <a:rPr lang="mr-IN" dirty="0"/>
              <a:t>–</a:t>
            </a:r>
            <a:r>
              <a:rPr lang="en-US" dirty="0"/>
              <a:t> target </a:t>
            </a:r>
            <a:r>
              <a:rPr lang="en-US" dirty="0" err="1" smtClean="0"/>
              <a:t>pairmap</a:t>
            </a:r>
            <a:endParaRPr lang="en-US" dirty="0" smtClean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[1,1,1,1,2,2,2,1,1,1,1] </a:t>
            </a:r>
            <a:r>
              <a:rPr lang="mr-IN" dirty="0"/>
              <a:t>–</a:t>
            </a:r>
            <a:r>
              <a:rPr lang="en-US" dirty="0"/>
              <a:t> locks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[0,0,0,1,0,0,0,0,0,0,0] </a:t>
            </a:r>
            <a:r>
              <a:rPr lang="mr-IN" dirty="0" smtClean="0"/>
              <a:t>–</a:t>
            </a:r>
            <a:r>
              <a:rPr lang="en-US" dirty="0" smtClean="0"/>
              <a:t>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Initial Approaches and Issues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3700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and location independent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Didn’t feed in location into base predictor</a:t>
            </a:r>
          </a:p>
          <a:p>
            <a:r>
              <a:rPr lang="en-US" dirty="0" smtClean="0"/>
              <a:t>Players generally select what base to mutate based on where in the puzzle they’re solving</a:t>
            </a:r>
          </a:p>
          <a:p>
            <a:r>
              <a:rPr lang="en-US" dirty="0" smtClean="0"/>
              <a:t>This information is not explicitly encoded in the </a:t>
            </a:r>
            <a:r>
              <a:rPr lang="en-US" dirty="0" err="1" smtClean="0"/>
              <a:t>Eterna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Keeping base and location independent did not provide the neural net with the information players are given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everybody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puzzles from progression, all players, 1.8M moves</a:t>
            </a:r>
          </a:p>
          <a:p>
            <a:r>
              <a:rPr lang="en-US" dirty="0" smtClean="0"/>
              <a:t>Limited by computational power (took few days to prep data)</a:t>
            </a:r>
          </a:p>
          <a:p>
            <a:r>
              <a:rPr lang="en-US" dirty="0" smtClean="0"/>
              <a:t>Little good variance</a:t>
            </a:r>
          </a:p>
          <a:p>
            <a:pPr lvl="1"/>
            <a:r>
              <a:rPr lang="en-US" dirty="0" smtClean="0"/>
              <a:t>Too few puzzles = not enough breadth of puzzle types to generalize well</a:t>
            </a:r>
          </a:p>
          <a:p>
            <a:r>
              <a:rPr lang="en-US" dirty="0" smtClean="0"/>
              <a:t>Too much bad variance</a:t>
            </a:r>
          </a:p>
          <a:p>
            <a:pPr lvl="1"/>
            <a:r>
              <a:rPr lang="en-US" dirty="0" smtClean="0"/>
              <a:t>Too many players = wide range of puzzle solving styles could confuse neural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 standard, feed-forward deep neural network</a:t>
            </a:r>
          </a:p>
          <a:p>
            <a:r>
              <a:rPr lang="en-US" dirty="0" smtClean="0"/>
              <a:t>Convolutional network would look at nearest neighbors of sequence or structure</a:t>
            </a:r>
          </a:p>
          <a:p>
            <a:pPr lvl="3"/>
            <a:r>
              <a:rPr lang="en-US" dirty="0" smtClean="0"/>
              <a:t>Useful as base selection depends on local structure (stacks, loops, hairpins,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12625"/>
            <a:ext cx="9601200" cy="2256701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Overarching </a:t>
            </a:r>
            <a:r>
              <a:rPr lang="en-US" sz="4800" b="1" dirty="0"/>
              <a:t>G</a:t>
            </a:r>
            <a:r>
              <a:rPr lang="en-US" sz="4800" b="1" dirty="0" smtClean="0"/>
              <a:t>oal</a:t>
            </a:r>
            <a:r>
              <a:rPr lang="en-US" sz="4800" dirty="0" smtClean="0"/>
              <a:t>: </a:t>
            </a:r>
            <a:r>
              <a:rPr lang="en-US" sz="4800" dirty="0"/>
              <a:t>Generate sequence for given secondary structure</a:t>
            </a:r>
            <a:br>
              <a:rPr lang="en-US" sz="4800" dirty="0"/>
            </a:br>
            <a:r>
              <a:rPr lang="en-US" sz="4800" dirty="0" smtClean="0"/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1285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made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 CNN</a:t>
            </a:r>
          </a:p>
          <a:p>
            <a:r>
              <a:rPr lang="en-US" dirty="0" smtClean="0"/>
              <a:t>Selected only experts and used a wider range of puzzles</a:t>
            </a:r>
          </a:p>
          <a:p>
            <a:r>
              <a:rPr lang="en-US" dirty="0" smtClean="0"/>
              <a:t>Fed in location of mutation into nucleotide predictor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Finalized Model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5607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119" y="2375189"/>
            <a:ext cx="3489791" cy="4197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1527"/>
          <a:stretch/>
        </p:blipFill>
        <p:spPr>
          <a:xfrm>
            <a:off x="902677" y="3071444"/>
            <a:ext cx="2801815" cy="2395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4" t="6230" r="31989" b="9327"/>
          <a:stretch/>
        </p:blipFill>
        <p:spPr>
          <a:xfrm>
            <a:off x="8909538" y="2600951"/>
            <a:ext cx="3173269" cy="3336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7" y="2964671"/>
            <a:ext cx="3033472" cy="260936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994764" y="4138246"/>
            <a:ext cx="530343" cy="335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147537" y="4138246"/>
            <a:ext cx="530343" cy="335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02274"/>
          </a:xfrm>
        </p:spPr>
        <p:txBody>
          <a:bodyPr>
            <a:normAutofit/>
          </a:bodyPr>
          <a:lstStyle/>
          <a:p>
            <a:r>
              <a:rPr lang="en-US" dirty="0" smtClean="0"/>
              <a:t>92 puzzles, 30K moves, 70 experts (solved over 3000 puzzles each)</a:t>
            </a:r>
          </a:p>
          <a:p>
            <a:r>
              <a:rPr lang="en-US" dirty="0" smtClean="0"/>
              <a:t>Convolutional neural net, 10 convolutional layers (with pooling), 4 fully-connected, 150 epochs, 0.1 dropout, sigmoid, Adam Optimizer</a:t>
            </a:r>
          </a:p>
          <a:p>
            <a:pPr lvl="1"/>
            <a:r>
              <a:rPr lang="en-US" dirty="0" smtClean="0"/>
              <a:t>2D convolutions (height 8/9 to match number of features, 8/9 nearest neighbors)</a:t>
            </a:r>
          </a:p>
          <a:p>
            <a:pPr lvl="1"/>
            <a:r>
              <a:rPr lang="en-US" dirty="0" smtClean="0"/>
              <a:t>But essentially 1D convolutions with 8/9 nearest neighbors</a:t>
            </a:r>
            <a:endParaRPr lang="en-US" dirty="0" smtClean="0">
              <a:hlinkClick r:id="rId2"/>
            </a:endParaRPr>
          </a:p>
          <a:p>
            <a:r>
              <a:rPr lang="en-US" dirty="0" smtClean="0"/>
              <a:t>Stochastically choose moves based on neural net probabilities</a:t>
            </a:r>
            <a:endParaRPr lang="en-US" dirty="0" smtClean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1304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1 Monte Carlo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Single-action playout (SAP) which goes through each individual base and mutates it to A, U, G, or C and sees which brings it closer to target structure, corrects base pairings, and other minor fixes</a:t>
            </a:r>
          </a:p>
        </p:txBody>
      </p:sp>
    </p:spTree>
    <p:extLst>
      <p:ext uri="{BB962C8B-B14F-4D97-AF65-F5344CB8AC3E}">
        <p14:creationId xmlns:p14="http://schemas.microsoft.com/office/powerpoint/2010/main" val="10658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Results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85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Accuracies of neural net predicting player moves (so far)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baseCNN</a:t>
            </a:r>
            <a:endParaRPr lang="en-US" dirty="0" smtClean="0"/>
          </a:p>
          <a:p>
            <a:pPr lvl="1"/>
            <a:r>
              <a:rPr lang="en-US" dirty="0" smtClean="0"/>
              <a:t>Train Accuracy: 0.75</a:t>
            </a:r>
          </a:p>
          <a:p>
            <a:pPr lvl="1"/>
            <a:r>
              <a:rPr lang="en-US" dirty="0" smtClean="0"/>
              <a:t>Test Accuracy: 0.51</a:t>
            </a:r>
          </a:p>
          <a:p>
            <a:r>
              <a:rPr lang="en-US" dirty="0" err="1" smtClean="0"/>
              <a:t>locationCNN</a:t>
            </a:r>
            <a:endParaRPr lang="en-US" dirty="0" smtClean="0"/>
          </a:p>
          <a:p>
            <a:pPr lvl="1"/>
            <a:r>
              <a:rPr lang="en-US" dirty="0" smtClean="0"/>
              <a:t>Train Accuracy: 0.31</a:t>
            </a:r>
          </a:p>
          <a:p>
            <a:pPr lvl="1"/>
            <a:r>
              <a:rPr lang="en-US" dirty="0" smtClean="0"/>
              <a:t>Test Accuracy: 0.34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SAP?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that it gets better (</a:t>
            </a:r>
            <a:r>
              <a:rPr lang="en-US" dirty="0" err="1" smtClean="0"/>
              <a:t>AlphaGo</a:t>
            </a:r>
            <a:r>
              <a:rPr lang="en-US" dirty="0" smtClean="0"/>
              <a:t> approach)</a:t>
            </a:r>
          </a:p>
          <a:p>
            <a:r>
              <a:rPr lang="en-US" dirty="0" smtClean="0"/>
              <a:t>The stochastic move selector helped the neural net get unstuck of probabilities were similar, but also would make dumb moves sometimes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[0.6, 0.05, 0.3, 0.05] # A, U, G, C</a:t>
            </a:r>
          </a:p>
          <a:p>
            <a:pPr lvl="1"/>
            <a:r>
              <a:rPr lang="en-US" dirty="0" smtClean="0"/>
              <a:t>Would pick G 30% of the time</a:t>
            </a:r>
          </a:p>
          <a:p>
            <a:r>
              <a:rPr lang="en-US" dirty="0" smtClean="0"/>
              <a:t>SAP would learn through trial-and-error and fix the CNN’s minor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Eterna100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868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Eterna100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✔️ = Solved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✖️ = Couldn’t solve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685800"/>
            <a:ext cx="7908718" cy="593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12625"/>
            <a:ext cx="9601200" cy="2256701"/>
          </a:xfrm>
        </p:spPr>
        <p:txBody>
          <a:bodyPr>
            <a:noAutofit/>
          </a:bodyPr>
          <a:lstStyle/>
          <a:p>
            <a:r>
              <a:rPr lang="en-US" sz="4800" dirty="0"/>
              <a:t>C</a:t>
            </a:r>
            <a:r>
              <a:rPr lang="en-US" sz="4800" dirty="0" smtClean="0"/>
              <a:t>urrent algorithms are inadequate for solving such problems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8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Playouts</a:t>
            </a:r>
            <a:endParaRPr lang="en-US" dirty="0"/>
          </a:p>
        </p:txBody>
      </p:sp>
      <p:pic>
        <p:nvPicPr>
          <p:cNvPr id="4" name="Playouts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154" y="1419957"/>
            <a:ext cx="9267704" cy="52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5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Puzzles Solved -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 </a:t>
            </a:r>
            <a:r>
              <a:rPr lang="mr-IN" dirty="0" smtClean="0"/>
              <a:t>–</a:t>
            </a:r>
            <a:r>
              <a:rPr lang="en-US" dirty="0" smtClean="0"/>
              <a:t> Martian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36" y="2006599"/>
            <a:ext cx="5044458" cy="47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Puzzles Solved - Medium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Fractal 3</a:t>
            </a:r>
          </a:p>
          <a:p>
            <a:r>
              <a:rPr lang="en-US" dirty="0" smtClean="0"/>
              <a:t>Water Strider</a:t>
            </a:r>
          </a:p>
          <a:p>
            <a:r>
              <a:rPr lang="en-US" dirty="0" smtClean="0"/>
              <a:t>JF1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r="25175" b="8617"/>
          <a:stretch/>
        </p:blipFill>
        <p:spPr>
          <a:xfrm>
            <a:off x="8051800" y="0"/>
            <a:ext cx="4094880" cy="3164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t="633" r="9472" b="-1"/>
          <a:stretch/>
        </p:blipFill>
        <p:spPr>
          <a:xfrm>
            <a:off x="7416799" y="3410066"/>
            <a:ext cx="5164985" cy="3297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r="12505"/>
          <a:stretch/>
        </p:blipFill>
        <p:spPr>
          <a:xfrm>
            <a:off x="2431219" y="3410066"/>
            <a:ext cx="4756981" cy="329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Puzzles Solved - Difficult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Chicken Tracks</a:t>
            </a:r>
          </a:p>
          <a:p>
            <a:r>
              <a:rPr lang="en-US" dirty="0" smtClean="0"/>
              <a:t>Cuboid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6" t="6128" r="3377" b="6434"/>
          <a:stretch/>
        </p:blipFill>
        <p:spPr>
          <a:xfrm>
            <a:off x="8471770" y="150313"/>
            <a:ext cx="3144033" cy="3482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99" y="3302001"/>
            <a:ext cx="5809719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Puzzles Solved - Difficult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Thunderbolt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" b="11957"/>
          <a:stretch/>
        </p:blipFill>
        <p:spPr>
          <a:xfrm>
            <a:off x="3497226" y="1701800"/>
            <a:ext cx="8580474" cy="51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8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Comparison with </a:t>
            </a:r>
            <a:r>
              <a:rPr lang="en-US" sz="7200" dirty="0" err="1" smtClean="0"/>
              <a:t>EteRNABot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4915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EternaBrain</a:t>
            </a:r>
            <a:r>
              <a:rPr lang="en-US" dirty="0" smtClean="0"/>
              <a:t>           v/s            </a:t>
            </a:r>
            <a:r>
              <a:rPr lang="en-US" dirty="0" err="1" smtClean="0"/>
              <a:t>EteRNABot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52" y="1985302"/>
            <a:ext cx="5715000" cy="4287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1985302"/>
            <a:ext cx="5715000" cy="42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53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Conclusions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3807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Eterna</a:t>
            </a:r>
            <a:r>
              <a:rPr lang="en-US" dirty="0" smtClean="0"/>
              <a:t> </a:t>
            </a:r>
            <a:r>
              <a:rPr lang="en-US" dirty="0" err="1" smtClean="0"/>
              <a:t>moveset</a:t>
            </a:r>
            <a:r>
              <a:rPr lang="en-US" dirty="0" smtClean="0"/>
              <a:t> dataset is useful and can be used for machine learning</a:t>
            </a:r>
          </a:p>
          <a:p>
            <a:r>
              <a:rPr lang="en-US" dirty="0" smtClean="0"/>
              <a:t>Need multiple scripts to solve the puzzle</a:t>
            </a:r>
          </a:p>
          <a:p>
            <a:r>
              <a:rPr lang="en-US" dirty="0" smtClean="0"/>
              <a:t>As CNN gets better and better, will become less reliant on SAP</a:t>
            </a:r>
          </a:p>
          <a:p>
            <a:r>
              <a:rPr lang="en-US" dirty="0"/>
              <a:t>Training on all players led to there being too much variance in solving strategies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move selector</a:t>
            </a:r>
          </a:p>
          <a:p>
            <a:pPr lvl="1"/>
            <a:r>
              <a:rPr lang="en-US" dirty="0" smtClean="0"/>
              <a:t>Could not be precise enough to completely solve a puzzle</a:t>
            </a:r>
          </a:p>
          <a:p>
            <a:r>
              <a:rPr lang="en-US" dirty="0" smtClean="0"/>
              <a:t>CNN provided a good starting sequence for the SAP, which could make more precise mutations at locations that weren’t folding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1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Eterna</a:t>
            </a:r>
            <a:r>
              <a:rPr lang="en-US" dirty="0" smtClean="0"/>
              <a:t> crowdsources RNA folding to the public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are good, can we learn from them?</a:t>
            </a:r>
          </a:p>
          <a:p>
            <a:r>
              <a:rPr lang="en-US" dirty="0" smtClean="0"/>
              <a:t>Use vast dataset of </a:t>
            </a:r>
            <a:r>
              <a:rPr lang="en-US" dirty="0" err="1" smtClean="0"/>
              <a:t>Eterna</a:t>
            </a:r>
            <a:r>
              <a:rPr lang="en-US" dirty="0" smtClean="0"/>
              <a:t> player solutions to train a neural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9" y="3540369"/>
            <a:ext cx="5322016" cy="31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could solve w/o SAP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45" y="3024554"/>
            <a:ext cx="3685523" cy="3389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6" t="5955" r="26673" b="11673"/>
          <a:stretch/>
        </p:blipFill>
        <p:spPr>
          <a:xfrm>
            <a:off x="7737230" y="2885342"/>
            <a:ext cx="3741216" cy="35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on more puzzles and fewer experts</a:t>
            </a:r>
          </a:p>
          <a:p>
            <a:pPr lvl="1"/>
            <a:r>
              <a:rPr lang="en-US" dirty="0" smtClean="0"/>
              <a:t>Make a </a:t>
            </a:r>
            <a:r>
              <a:rPr lang="en-US" dirty="0" err="1" smtClean="0"/>
              <a:t>hogbot</a:t>
            </a:r>
            <a:endParaRPr lang="en-US" dirty="0" smtClean="0"/>
          </a:p>
          <a:p>
            <a:r>
              <a:rPr lang="en-US" dirty="0" smtClean="0"/>
              <a:t>Vary </a:t>
            </a:r>
            <a:r>
              <a:rPr lang="en-US" dirty="0" err="1" smtClean="0"/>
              <a:t>hyperparameters</a:t>
            </a:r>
            <a:r>
              <a:rPr lang="en-US" dirty="0" smtClean="0"/>
              <a:t> (dropout, layers, layer size, etc.)</a:t>
            </a:r>
          </a:p>
          <a:p>
            <a:r>
              <a:rPr lang="en-US" dirty="0" smtClean="0"/>
              <a:t>Fix bugs</a:t>
            </a:r>
          </a:p>
          <a:p>
            <a:r>
              <a:rPr lang="en-US" dirty="0" err="1" smtClean="0"/>
              <a:t>Neuroevolution</a:t>
            </a:r>
            <a:endParaRPr lang="en-US" dirty="0" smtClean="0"/>
          </a:p>
          <a:p>
            <a:pPr lvl="1"/>
            <a:r>
              <a:rPr lang="en-US" dirty="0" smtClean="0"/>
              <a:t>Train on </a:t>
            </a:r>
            <a:r>
              <a:rPr lang="en-US" smtClean="0"/>
              <a:t>successful solutions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68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Ben Keep</a:t>
            </a:r>
          </a:p>
          <a:p>
            <a:r>
              <a:rPr lang="en-US" dirty="0" err="1" smtClean="0"/>
              <a:t>Rhiju</a:t>
            </a:r>
            <a:r>
              <a:rPr lang="en-US" dirty="0" smtClean="0"/>
              <a:t> Das</a:t>
            </a:r>
          </a:p>
          <a:p>
            <a:r>
              <a:rPr lang="en-US" dirty="0" smtClean="0"/>
              <a:t>Michelle Wu</a:t>
            </a:r>
          </a:p>
          <a:p>
            <a:r>
              <a:rPr lang="en-US" dirty="0" smtClean="0"/>
              <a:t>Joe </a:t>
            </a:r>
            <a:r>
              <a:rPr lang="en-US" dirty="0" err="1" smtClean="0"/>
              <a:t>Yesselman</a:t>
            </a:r>
            <a:endParaRPr lang="en-US" dirty="0" smtClean="0"/>
          </a:p>
          <a:p>
            <a:r>
              <a:rPr lang="en-US" dirty="0" smtClean="0"/>
              <a:t>Das Lab</a:t>
            </a:r>
          </a:p>
          <a:p>
            <a:r>
              <a:rPr lang="en-US" dirty="0" err="1" smtClean="0"/>
              <a:t>Eterna</a:t>
            </a:r>
            <a:r>
              <a:rPr lang="en-US" dirty="0" smtClean="0"/>
              <a:t> players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Jade Shi</a:t>
            </a:r>
          </a:p>
          <a:p>
            <a:r>
              <a:rPr lang="en-US" dirty="0" smtClean="0"/>
              <a:t>Peter Eastman</a:t>
            </a:r>
          </a:p>
          <a:p>
            <a:r>
              <a:rPr lang="en-US" dirty="0" err="1" smtClean="0"/>
              <a:t>Pande</a:t>
            </a:r>
            <a:r>
              <a:rPr lang="en-US" dirty="0" smtClean="0"/>
              <a:t>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4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nucleotide sequence given a secondary structure using </a:t>
            </a:r>
            <a:r>
              <a:rPr lang="en-US" dirty="0" err="1" smtClean="0"/>
              <a:t>Eterna</a:t>
            </a:r>
            <a:r>
              <a:rPr lang="en-US" dirty="0" smtClean="0"/>
              <a:t> data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820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Machine Learning Background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68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that models the human brain</a:t>
            </a:r>
          </a:p>
          <a:p>
            <a:r>
              <a:rPr lang="en-US" dirty="0" smtClean="0"/>
              <a:t>Gives certain neurons weights</a:t>
            </a:r>
          </a:p>
          <a:p>
            <a:r>
              <a:rPr lang="en-US" dirty="0" smtClean="0"/>
              <a:t>Backpropagation will calculate the errors</a:t>
            </a:r>
          </a:p>
          <a:p>
            <a:r>
              <a:rPr lang="en-US" dirty="0" smtClean="0"/>
              <a:t>Minimize cost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38" y="1510078"/>
            <a:ext cx="4013645" cy="48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in image recognition and </a:t>
            </a:r>
            <a:r>
              <a:rPr lang="en-US" dirty="0" err="1" smtClean="0"/>
              <a:t>AlphaGo</a:t>
            </a:r>
            <a:endParaRPr lang="en-US" dirty="0" smtClean="0"/>
          </a:p>
          <a:p>
            <a:r>
              <a:rPr lang="en-US" dirty="0" smtClean="0"/>
              <a:t>Looks at nearest neighbors of inputs and creates feature maps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576576"/>
            <a:ext cx="9563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Tree Search (MCTS) &amp;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in game-playing 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814" y="1917347"/>
            <a:ext cx="4748514" cy="45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6396</TotalTime>
  <Words>910</Words>
  <Application>Microsoft Macintosh PowerPoint</Application>
  <PresentationFormat>Widescreen</PresentationFormat>
  <Paragraphs>145</Paragraphs>
  <Slides>42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Calibri</vt:lpstr>
      <vt:lpstr>Consolas</vt:lpstr>
      <vt:lpstr>Franklin Gothic Book</vt:lpstr>
      <vt:lpstr>Crop</vt:lpstr>
      <vt:lpstr>PowerPoint Presentation</vt:lpstr>
      <vt:lpstr>Overarching Goal: Generate sequence for given secondary structure  </vt:lpstr>
      <vt:lpstr>Current algorithms are inadequate for solving such problems</vt:lpstr>
      <vt:lpstr>Eterna crowdsources RNA folding to the public</vt:lpstr>
      <vt:lpstr>Objective</vt:lpstr>
      <vt:lpstr>PowerPoint Presentation</vt:lpstr>
      <vt:lpstr>Artificial Neural Network</vt:lpstr>
      <vt:lpstr>Convolutional neural network (CNN)</vt:lpstr>
      <vt:lpstr>Monte Carlo Tree Search (MCTS) &amp; Reinforcement Learning</vt:lpstr>
      <vt:lpstr>PowerPoint Presentation</vt:lpstr>
      <vt:lpstr>PowerPoint Presentation</vt:lpstr>
      <vt:lpstr>Training data</vt:lpstr>
      <vt:lpstr>PowerPoint Presentation</vt:lpstr>
      <vt:lpstr>What the features look like</vt:lpstr>
      <vt:lpstr>Features for base predictor</vt:lpstr>
      <vt:lpstr>PowerPoint Presentation</vt:lpstr>
      <vt:lpstr>Base and location independent</vt:lpstr>
      <vt:lpstr>Training on everybody</vt:lpstr>
      <vt:lpstr>Deep neural net</vt:lpstr>
      <vt:lpstr>Changes made</vt:lpstr>
      <vt:lpstr>PowerPoint Presentation</vt:lpstr>
      <vt:lpstr>Overview</vt:lpstr>
      <vt:lpstr>Neural Net Architecture</vt:lpstr>
      <vt:lpstr>Depth 1 Monte Carlo Tree Search</vt:lpstr>
      <vt:lpstr>PowerPoint Presentation</vt:lpstr>
      <vt:lpstr>Accuracies of neural net predicting player moves (so far)</vt:lpstr>
      <vt:lpstr>Why the SAP?</vt:lpstr>
      <vt:lpstr>PowerPoint Presentation</vt:lpstr>
      <vt:lpstr>Eterna100</vt:lpstr>
      <vt:lpstr>Playouts</vt:lpstr>
      <vt:lpstr>Puzzles Solved - Easy</vt:lpstr>
      <vt:lpstr>Puzzles Solved - Medium</vt:lpstr>
      <vt:lpstr>Puzzles Solved - Difficult</vt:lpstr>
      <vt:lpstr>Puzzles Solved - Difficult</vt:lpstr>
      <vt:lpstr>PowerPoint Presentation</vt:lpstr>
      <vt:lpstr>EternaBrain           v/s            EteRNABot</vt:lpstr>
      <vt:lpstr>PowerPoint Presentation</vt:lpstr>
      <vt:lpstr>Conclusions</vt:lpstr>
      <vt:lpstr>Limitations of CNN</vt:lpstr>
      <vt:lpstr>CNN could solve w/o SAP</vt:lpstr>
      <vt:lpstr>Next Steps</vt:lpstr>
      <vt:lpstr>Acknowledgements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7/21/17</dc:title>
  <dc:creator>Rohan Koodli</dc:creator>
  <cp:lastModifiedBy>Rohan Koodli</cp:lastModifiedBy>
  <cp:revision>94</cp:revision>
  <dcterms:created xsi:type="dcterms:W3CDTF">2017-07-20T00:01:02Z</dcterms:created>
  <dcterms:modified xsi:type="dcterms:W3CDTF">2017-08-11T17:00:05Z</dcterms:modified>
</cp:coreProperties>
</file>